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88" r:id="rId2"/>
    <p:sldId id="531" r:id="rId3"/>
    <p:sldId id="351" r:id="rId4"/>
    <p:sldId id="265" r:id="rId5"/>
    <p:sldId id="282" r:id="rId6"/>
    <p:sldId id="534" r:id="rId7"/>
    <p:sldId id="326" r:id="rId8"/>
    <p:sldId id="332" r:id="rId9"/>
    <p:sldId id="359" r:id="rId10"/>
    <p:sldId id="301" r:id="rId11"/>
    <p:sldId id="302" r:id="rId12"/>
    <p:sldId id="303" r:id="rId13"/>
    <p:sldId id="304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6903" autoAdjust="0"/>
  </p:normalViewPr>
  <p:slideViewPr>
    <p:cSldViewPr snapToGrid="0">
      <p:cViewPr varScale="1">
        <p:scale>
          <a:sx n="57" d="100"/>
          <a:sy n="57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Compile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Compile construit le réseaux de tenseurs</a:t>
            </a:r>
          </a:p>
          <a:p>
            <a:endParaRPr lang="fr-FR" dirty="0"/>
          </a:p>
          <a:p>
            <a:endParaRPr lang="fr-FR" dirty="0"/>
          </a:p>
          <a:p>
            <a:pPr lvl="1"/>
            <a:r>
              <a:rPr lang="fr-FR" dirty="0" err="1"/>
              <a:t>Loss</a:t>
            </a:r>
            <a:endParaRPr lang="fr-FR" dirty="0"/>
          </a:p>
          <a:p>
            <a:pPr lvl="2"/>
            <a:r>
              <a:rPr lang="fr-FR" dirty="0"/>
              <a:t>Méthode de calcul du </a:t>
            </a:r>
            <a:r>
              <a:rPr lang="fr-FR" dirty="0" err="1"/>
              <a:t>loss</a:t>
            </a:r>
            <a:endParaRPr lang="fr-FR" dirty="0"/>
          </a:p>
          <a:p>
            <a:pPr lvl="2"/>
            <a:r>
              <a:rPr lang="fr-FR" dirty="0" err="1"/>
              <a:t>mse</a:t>
            </a:r>
            <a:r>
              <a:rPr lang="fr-FR" dirty="0"/>
              <a:t> :  </a:t>
            </a:r>
            <a:r>
              <a:rPr lang="fr-FR" dirty="0" err="1"/>
              <a:t>Mean</a:t>
            </a:r>
            <a:r>
              <a:rPr lang="fr-FR" dirty="0"/>
              <a:t> </a:t>
            </a:r>
            <a:r>
              <a:rPr lang="fr-FR" dirty="0" err="1"/>
              <a:t>Squared</a:t>
            </a:r>
            <a:r>
              <a:rPr lang="fr-FR" dirty="0"/>
              <a:t> </a:t>
            </a:r>
            <a:r>
              <a:rPr lang="fr-FR" dirty="0" err="1"/>
              <a:t>Error</a:t>
            </a:r>
            <a:endParaRPr lang="fr-FR" dirty="0"/>
          </a:p>
          <a:p>
            <a:pPr lvl="1"/>
            <a:r>
              <a:rPr lang="fr-FR" dirty="0" err="1"/>
              <a:t>Metrics</a:t>
            </a:r>
            <a:endParaRPr lang="fr-FR" dirty="0"/>
          </a:p>
          <a:p>
            <a:pPr lvl="2"/>
            <a:r>
              <a:rPr lang="fr-FR" dirty="0"/>
              <a:t>Par défaut seul le </a:t>
            </a:r>
            <a:r>
              <a:rPr lang="fr-FR" dirty="0" err="1"/>
              <a:t>loss</a:t>
            </a:r>
            <a:r>
              <a:rPr lang="fr-FR" dirty="0"/>
              <a:t> est affiché (peu parlant)</a:t>
            </a:r>
          </a:p>
          <a:p>
            <a:pPr lvl="2"/>
            <a:r>
              <a:rPr lang="fr-FR" dirty="0"/>
              <a:t>Le </a:t>
            </a:r>
            <a:r>
              <a:rPr lang="fr-FR" dirty="0" err="1"/>
              <a:t>metric</a:t>
            </a:r>
            <a:r>
              <a:rPr lang="fr-FR" dirty="0"/>
              <a:t> le plus parlant est </a:t>
            </a:r>
            <a:r>
              <a:rPr lang="fr-FR" dirty="0" err="1"/>
              <a:t>accuracy</a:t>
            </a:r>
            <a:r>
              <a:rPr lang="fr-FR" dirty="0"/>
              <a:t> qui affiche la précision du calcul soit </a:t>
            </a:r>
            <a:r>
              <a:rPr lang="fr-FR" dirty="0" err="1"/>
              <a:t>nbGoodResult</a:t>
            </a:r>
            <a:r>
              <a:rPr lang="fr-FR" dirty="0"/>
              <a:t> / </a:t>
            </a:r>
            <a:r>
              <a:rPr lang="fr-FR" dirty="0" err="1"/>
              <a:t>nbTotalItem</a:t>
            </a:r>
            <a:endParaRPr lang="fr-FR" dirty="0"/>
          </a:p>
          <a:p>
            <a:r>
              <a:rPr lang="fr-FR" dirty="0" err="1"/>
              <a:t>Model.summary</a:t>
            </a:r>
            <a:r>
              <a:rPr lang="fr-FR" dirty="0"/>
              <a:t>()</a:t>
            </a:r>
          </a:p>
          <a:p>
            <a:pPr lvl="1"/>
            <a:r>
              <a:rPr lang="fr-FR" dirty="0"/>
              <a:t>Affiche le réseau</a:t>
            </a:r>
          </a:p>
          <a:p>
            <a:pPr lvl="1"/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833" y="2280304"/>
            <a:ext cx="6790469" cy="93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192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Entraine le modèle</a:t>
            </a:r>
          </a:p>
          <a:p>
            <a:pPr lvl="1"/>
            <a:r>
              <a:rPr lang="fr-FR" dirty="0" err="1"/>
              <a:t>model.fit</a:t>
            </a:r>
            <a:r>
              <a:rPr lang="fr-FR" dirty="0"/>
              <a:t>(</a:t>
            </a:r>
            <a:r>
              <a:rPr lang="fr-FR" dirty="0" err="1"/>
              <a:t>dataset</a:t>
            </a:r>
            <a:r>
              <a:rPr lang="fr-FR" dirty="0"/>
              <a:t>, </a:t>
            </a:r>
            <a:r>
              <a:rPr lang="fr-FR" dirty="0" err="1"/>
              <a:t>epochs</a:t>
            </a:r>
            <a:r>
              <a:rPr lang="fr-FR" dirty="0"/>
              <a:t>=10, </a:t>
            </a:r>
            <a:r>
              <a:rPr lang="fr-FR" dirty="0" err="1"/>
              <a:t>batch_size</a:t>
            </a:r>
            <a:r>
              <a:rPr lang="fr-FR" dirty="0"/>
              <a:t>=10)</a:t>
            </a:r>
          </a:p>
          <a:p>
            <a:pPr lvl="1"/>
            <a:r>
              <a:rPr lang="fr-FR" dirty="0"/>
              <a:t>Retourne l’historique des </a:t>
            </a:r>
            <a:r>
              <a:rPr lang="fr-FR" dirty="0" err="1"/>
              <a:t>metrics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585" y="3140968"/>
            <a:ext cx="7362825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4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Evaluate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Evalue le modèle</a:t>
            </a:r>
          </a:p>
          <a:p>
            <a:pPr lvl="1"/>
            <a:r>
              <a:rPr lang="fr-FR" dirty="0" err="1"/>
              <a:t>Metrics</a:t>
            </a:r>
            <a:r>
              <a:rPr lang="fr-FR" dirty="0"/>
              <a:t> = </a:t>
            </a:r>
            <a:r>
              <a:rPr lang="fr-FR" dirty="0" err="1"/>
              <a:t>model.evaluate</a:t>
            </a:r>
            <a:r>
              <a:rPr lang="fr-FR" dirty="0"/>
              <a:t>(</a:t>
            </a:r>
            <a:r>
              <a:rPr lang="fr-FR" dirty="0" err="1"/>
              <a:t>dataset</a:t>
            </a:r>
            <a:r>
              <a:rPr lang="fr-FR" dirty="0"/>
              <a:t>, </a:t>
            </a:r>
            <a:r>
              <a:rPr lang="fr-FR" dirty="0" err="1"/>
              <a:t>steps</a:t>
            </a:r>
            <a:r>
              <a:rPr lang="fr-FR" dirty="0"/>
              <a:t>=30)</a:t>
            </a:r>
          </a:p>
          <a:p>
            <a:r>
              <a:rPr lang="fr-FR" dirty="0"/>
              <a:t>Calcul les </a:t>
            </a:r>
            <a:r>
              <a:rPr lang="fr-FR" dirty="0" err="1"/>
              <a:t>metrics</a:t>
            </a:r>
            <a:r>
              <a:rPr lang="fr-FR" dirty="0"/>
              <a:t> du </a:t>
            </a:r>
            <a:r>
              <a:rPr lang="fr-FR" dirty="0" err="1"/>
              <a:t>dataset</a:t>
            </a:r>
            <a:r>
              <a:rPr lang="fr-FR" dirty="0"/>
              <a:t> après l’apprentissage</a:t>
            </a:r>
          </a:p>
        </p:txBody>
      </p:sp>
    </p:spTree>
    <p:extLst>
      <p:ext uri="{BB962C8B-B14F-4D97-AF65-F5344CB8AC3E}">
        <p14:creationId xmlns:p14="http://schemas.microsoft.com/office/powerpoint/2010/main" val="2218724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Predict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Prédiction</a:t>
            </a:r>
          </a:p>
          <a:p>
            <a:pPr lvl="1"/>
            <a:r>
              <a:rPr lang="fr-FR" dirty="0" err="1"/>
              <a:t>result</a:t>
            </a:r>
            <a:r>
              <a:rPr lang="fr-FR" dirty="0"/>
              <a:t> = </a:t>
            </a:r>
            <a:r>
              <a:rPr lang="fr-FR" dirty="0" err="1"/>
              <a:t>model.predict</a:t>
            </a:r>
            <a:r>
              <a:rPr lang="fr-FR" dirty="0"/>
              <a:t>(data, </a:t>
            </a:r>
            <a:r>
              <a:rPr lang="fr-FR" dirty="0" err="1"/>
              <a:t>batch_size</a:t>
            </a:r>
            <a:r>
              <a:rPr lang="fr-FR" dirty="0"/>
              <a:t>=32)</a:t>
            </a:r>
          </a:p>
          <a:p>
            <a:r>
              <a:rPr lang="fr-FR" dirty="0"/>
              <a:t>Calcul la prédiction pour data</a:t>
            </a:r>
          </a:p>
          <a:p>
            <a:pPr lvl="1"/>
            <a:r>
              <a:rPr lang="fr-FR" dirty="0" err="1"/>
              <a:t>Batch_size</a:t>
            </a:r>
            <a:r>
              <a:rPr lang="fr-FR" dirty="0"/>
              <a:t> définit le nombre de données analysées dans le même cycle GPU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625" y="3933056"/>
            <a:ext cx="6252599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03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11/01/2024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Les </a:t>
            </a:r>
            <a:r>
              <a:rPr lang="fr-FR" sz="2800" b="1" i="0" u="none" strike="noStrike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frameworks</a:t>
            </a:r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de Deep Learning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313A96-8EAA-B9B7-4531-18277295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PyTorch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8C799A-C0BC-D394-ECF5-A31A72310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2016</a:t>
            </a:r>
          </a:p>
          <a:p>
            <a:r>
              <a:rPr lang="fr-FR" dirty="0"/>
              <a:t>Facebook </a:t>
            </a:r>
            <a:r>
              <a:rPr lang="fr-FR" dirty="0" err="1"/>
              <a:t>PyTorch</a:t>
            </a:r>
            <a:endParaRPr lang="fr-FR" dirty="0"/>
          </a:p>
          <a:p>
            <a:r>
              <a:rPr lang="fr-FR" dirty="0"/>
              <a:t>Premier </a:t>
            </a:r>
            <a:r>
              <a:rPr lang="fr-FR" dirty="0" err="1"/>
              <a:t>framework</a:t>
            </a:r>
            <a:r>
              <a:rPr lang="fr-FR" dirty="0"/>
              <a:t> de Deep Learning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F78859-9FCF-D6DB-9288-0B7213020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848" y="3933057"/>
            <a:ext cx="2875756" cy="71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780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r>
              <a:rPr lang="fr-FR" dirty="0"/>
              <a:t> est un outil open source d'apprentissage automatique développé par Google</a:t>
            </a:r>
          </a:p>
          <a:p>
            <a:pPr lvl="1"/>
            <a:r>
              <a:rPr lang="fr-FR" dirty="0"/>
              <a:t>Le code source a été ouvert le 9 novembre 2015 par Google et publié sous licence Apache</a:t>
            </a:r>
          </a:p>
          <a:p>
            <a:pPr lvl="1"/>
            <a:r>
              <a:rPr lang="fr-FR" dirty="0"/>
              <a:t>V 1.0 du 11 février 2017</a:t>
            </a:r>
          </a:p>
          <a:p>
            <a:r>
              <a:rPr lang="fr-FR" dirty="0"/>
              <a:t>Est doté d'une interface Python.</a:t>
            </a:r>
          </a:p>
          <a:p>
            <a:r>
              <a:rPr lang="fr-FR" dirty="0" err="1"/>
              <a:t>TensorFlow</a:t>
            </a:r>
            <a:r>
              <a:rPr lang="fr-FR" dirty="0"/>
              <a:t> est l'un des outils les plus utilisés en IA dans le domaine de l'apprentissage machine</a:t>
            </a:r>
          </a:p>
          <a:p>
            <a:r>
              <a:rPr lang="fr-FR" dirty="0"/>
              <a:t>Développé par Google Brain filiale d'Alphabet</a:t>
            </a:r>
          </a:p>
        </p:txBody>
      </p:sp>
    </p:spTree>
    <p:extLst>
      <p:ext uri="{BB962C8B-B14F-4D97-AF65-F5344CB8AC3E}">
        <p14:creationId xmlns:p14="http://schemas.microsoft.com/office/powerpoint/2010/main" val="3096768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GPU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GPU</a:t>
            </a:r>
          </a:p>
          <a:p>
            <a:pPr lvl="1"/>
            <a:r>
              <a:rPr lang="fr-FR" dirty="0" err="1"/>
              <a:t>pip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 </a:t>
            </a:r>
            <a:r>
              <a:rPr lang="fr-FR" dirty="0" err="1"/>
              <a:t>tensorflow</a:t>
            </a:r>
            <a:endParaRPr lang="fr-FR" dirty="0"/>
          </a:p>
          <a:p>
            <a:r>
              <a:rPr lang="fr-FR" dirty="0"/>
              <a:t>Nécessite une (des) carte(s) graphiques </a:t>
            </a:r>
            <a:r>
              <a:rPr lang="fr-FR" dirty="0" err="1"/>
              <a:t>NVidia</a:t>
            </a:r>
            <a:endParaRPr lang="fr-FR" dirty="0"/>
          </a:p>
          <a:p>
            <a:pPr lvl="1"/>
            <a:r>
              <a:rPr lang="fr-FR" dirty="0"/>
              <a:t>Compatible CUDA</a:t>
            </a:r>
          </a:p>
          <a:p>
            <a:r>
              <a:rPr lang="fr-FR" dirty="0"/>
              <a:t>Prérequis</a:t>
            </a:r>
          </a:p>
          <a:p>
            <a:pPr lvl="1"/>
            <a:r>
              <a:rPr lang="fr-FR" dirty="0"/>
              <a:t>CUDA 10.1</a:t>
            </a:r>
          </a:p>
          <a:p>
            <a:pPr lvl="1"/>
            <a:r>
              <a:rPr lang="fr-FR" dirty="0" err="1"/>
              <a:t>CuDNN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2987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Keras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Keras</a:t>
            </a:r>
            <a:r>
              <a:rPr lang="fr-FR" dirty="0"/>
              <a:t> est une API Python portable qui permet d'effectuer du </a:t>
            </a:r>
            <a:r>
              <a:rPr lang="fr-FR" dirty="0" err="1"/>
              <a:t>Deep</a:t>
            </a:r>
            <a:r>
              <a:rPr lang="fr-FR" dirty="0"/>
              <a:t> Learning par-dessus </a:t>
            </a:r>
            <a:r>
              <a:rPr lang="fr-FR" dirty="0" err="1"/>
              <a:t>Tensorflow</a:t>
            </a:r>
            <a:r>
              <a:rPr lang="fr-FR" dirty="0"/>
              <a:t>, CNTK et </a:t>
            </a:r>
            <a:r>
              <a:rPr lang="fr-FR" dirty="0" err="1"/>
              <a:t>Theano</a:t>
            </a:r>
            <a:endParaRPr lang="fr-FR" dirty="0"/>
          </a:p>
          <a:p>
            <a:pPr lvl="1"/>
            <a:r>
              <a:rPr lang="fr-FR" dirty="0"/>
              <a:t>Elle a été initialement écrite par François Chollet</a:t>
            </a:r>
          </a:p>
          <a:p>
            <a:pPr lvl="2"/>
            <a:r>
              <a:rPr lang="fr-FR" dirty="0"/>
              <a:t>Salarié de Google</a:t>
            </a:r>
          </a:p>
          <a:p>
            <a:pPr lvl="1"/>
            <a:r>
              <a:rPr lang="fr-FR" dirty="0"/>
              <a:t>Permet d'écrire des réseaux neuronaux simplement</a:t>
            </a:r>
          </a:p>
          <a:p>
            <a:pPr lvl="1"/>
            <a:r>
              <a:rPr lang="fr-FR" dirty="0"/>
              <a:t>Permet de rendre le code </a:t>
            </a:r>
            <a:r>
              <a:rPr lang="fr-FR" dirty="0" err="1"/>
              <a:t>TensorFlow</a:t>
            </a:r>
            <a:r>
              <a:rPr lang="fr-FR" dirty="0"/>
              <a:t> portable vers CNTK et </a:t>
            </a:r>
            <a:r>
              <a:rPr lang="fr-FR" dirty="0" err="1"/>
              <a:t>Theano</a:t>
            </a:r>
            <a:endParaRPr lang="fr-FR" dirty="0"/>
          </a:p>
          <a:p>
            <a:pPr lvl="1"/>
            <a:r>
              <a:rPr lang="fr-FR" dirty="0"/>
              <a:t>Package </a:t>
            </a:r>
            <a:r>
              <a:rPr lang="fr-FR" dirty="0" err="1"/>
              <a:t>keras</a:t>
            </a:r>
            <a:endParaRPr lang="fr-FR" dirty="0"/>
          </a:p>
          <a:p>
            <a:r>
              <a:rPr lang="fr-FR" dirty="0"/>
              <a:t>Inclus dans </a:t>
            </a:r>
            <a:r>
              <a:rPr lang="fr-FR" dirty="0" err="1"/>
              <a:t>Tensorflow</a:t>
            </a:r>
            <a:r>
              <a:rPr lang="fr-FR" dirty="0"/>
              <a:t> 2</a:t>
            </a:r>
          </a:p>
          <a:p>
            <a:pPr lvl="1"/>
            <a:r>
              <a:rPr lang="fr-FR" dirty="0"/>
              <a:t>Import </a:t>
            </a:r>
            <a:r>
              <a:rPr lang="fr-FR" dirty="0" err="1"/>
              <a:t>tensorflow.keras</a:t>
            </a:r>
            <a:r>
              <a:rPr lang="fr-FR" dirty="0"/>
              <a:t> as </a:t>
            </a:r>
            <a:r>
              <a:rPr lang="fr-FR" dirty="0" err="1"/>
              <a:t>keras</a:t>
            </a:r>
            <a:endParaRPr lang="fr-FR" dirty="0"/>
          </a:p>
        </p:txBody>
      </p:sp>
      <p:pic>
        <p:nvPicPr>
          <p:cNvPr id="1028" name="Picture 4" descr="Keras tutorial - kera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889" y="1"/>
            <a:ext cx="1320081" cy="1320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850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simple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MLP 5x5x1</a:t>
            </a:r>
          </a:p>
          <a:p>
            <a:pPr lvl="1"/>
            <a:r>
              <a:rPr lang="fr-FR" dirty="0"/>
              <a:t>Par défaut l’activation est </a:t>
            </a:r>
            <a:r>
              <a:rPr lang="fr-FR" dirty="0" err="1"/>
              <a:t>linear</a:t>
            </a:r>
            <a:endParaRPr lang="fr-FR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697" y="2996952"/>
            <a:ext cx="4886039" cy="204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9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Optimizer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Algorithme de </a:t>
            </a:r>
            <a:r>
              <a:rPr lang="fr-FR" dirty="0" err="1"/>
              <a:t>backtracking</a:t>
            </a:r>
            <a:endParaRPr lang="fr-FR" dirty="0"/>
          </a:p>
          <a:p>
            <a:r>
              <a:rPr lang="fr-FR" dirty="0"/>
              <a:t>En 1</a:t>
            </a:r>
            <a:r>
              <a:rPr lang="fr-FR" baseline="30000" dirty="0"/>
              <a:t>ère</a:t>
            </a:r>
            <a:r>
              <a:rPr lang="fr-FR" dirty="0"/>
              <a:t> intention utiliser </a:t>
            </a:r>
            <a:r>
              <a:rPr lang="fr-FR" dirty="0" err="1"/>
              <a:t>RMSProp</a:t>
            </a:r>
            <a:r>
              <a:rPr lang="fr-FR" dirty="0"/>
              <a:t> (pas de </a:t>
            </a:r>
            <a:r>
              <a:rPr lang="fr-FR" dirty="0" err="1"/>
              <a:t>momentum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Ou Adam (avec </a:t>
            </a:r>
            <a:r>
              <a:rPr lang="fr-FR" dirty="0" err="1"/>
              <a:t>momentum</a:t>
            </a:r>
            <a:r>
              <a:rPr lang="fr-FR" dirty="0"/>
              <a:t>)</a:t>
            </a:r>
          </a:p>
          <a:p>
            <a:r>
              <a:rPr lang="fr-FR" dirty="0"/>
              <a:t>Plus tard nous verrons SGD (avec dérivée et </a:t>
            </a:r>
            <a:r>
              <a:rPr lang="fr-FR" dirty="0" err="1"/>
              <a:t>nesterov</a:t>
            </a:r>
            <a:r>
              <a:rPr lang="fr-FR" dirty="0"/>
              <a:t> </a:t>
            </a:r>
            <a:r>
              <a:rPr lang="fr-FR" dirty="0" err="1"/>
              <a:t>momentum</a:t>
            </a:r>
            <a:r>
              <a:rPr lang="fr-FR" dirty="0"/>
              <a:t>)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538" y="3908648"/>
            <a:ext cx="3658245" cy="244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919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Optimizer</a:t>
            </a:r>
            <a:endParaRPr lang="fr-FR" dirty="0"/>
          </a:p>
        </p:txBody>
      </p:sp>
      <p:pic>
        <p:nvPicPr>
          <p:cNvPr id="1026" name="Picture 2" descr="optimzer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720" y="1340768"/>
            <a:ext cx="59055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63214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20518</TotalTime>
  <Words>357</Words>
  <Application>Microsoft Office PowerPoint</Application>
  <PresentationFormat>Grand écran</PresentationFormat>
  <Paragraphs>71</Paragraphs>
  <Slides>13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PyTorch</vt:lpstr>
      <vt:lpstr>TensorFlow</vt:lpstr>
      <vt:lpstr>GPU</vt:lpstr>
      <vt:lpstr>Keras</vt:lpstr>
      <vt:lpstr>Exemple simple</vt:lpstr>
      <vt:lpstr>Optimizer</vt:lpstr>
      <vt:lpstr>Optimizer</vt:lpstr>
      <vt:lpstr>Compile</vt:lpstr>
      <vt:lpstr>Fit</vt:lpstr>
      <vt:lpstr>Evaluate</vt:lpstr>
      <vt:lpstr>Predict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199</cp:revision>
  <dcterms:created xsi:type="dcterms:W3CDTF">2022-01-03T13:45:22Z</dcterms:created>
  <dcterms:modified xsi:type="dcterms:W3CDTF">2024-01-11T17:07:51Z</dcterms:modified>
</cp:coreProperties>
</file>

<file path=docProps/thumbnail.jpeg>
</file>